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305" r:id="rId5"/>
    <p:sldId id="307" r:id="rId6"/>
    <p:sldId id="308" r:id="rId7"/>
    <p:sldId id="309" r:id="rId8"/>
    <p:sldId id="310" r:id="rId9"/>
    <p:sldId id="311" r:id="rId10"/>
    <p:sldId id="312" r:id="rId11"/>
    <p:sldId id="313" r:id="rId12"/>
  </p:sldIdLst>
  <p:sldSz cx="24382413" cy="13716000"/>
  <p:notesSz cx="6808788" cy="9940925"/>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65452" autoAdjust="0"/>
  </p:normalViewPr>
  <p:slideViewPr>
    <p:cSldViewPr snapToGrid="0">
      <p:cViewPr varScale="1">
        <p:scale>
          <a:sx n="38" d="100"/>
          <a:sy n="38" d="100"/>
        </p:scale>
        <p:origin x="1896" y="36"/>
      </p:cViewPr>
      <p:guideLst/>
    </p:cSldViewPr>
  </p:slideViewPr>
  <p:outlineViewPr>
    <p:cViewPr>
      <p:scale>
        <a:sx n="33" d="100"/>
        <a:sy n="33" d="100"/>
      </p:scale>
      <p:origin x="0" y="-350"/>
    </p:cViewPr>
  </p:outlineViewPr>
  <p:notesTextViewPr>
    <p:cViewPr>
      <p:scale>
        <a:sx n="75" d="100"/>
        <a:sy n="75" d="100"/>
      </p:scale>
      <p:origin x="0" y="0"/>
    </p:cViewPr>
  </p:notesTextViewPr>
  <p:sorterViewPr>
    <p:cViewPr>
      <p:scale>
        <a:sx n="118" d="100"/>
        <a:sy n="118" d="100"/>
      </p:scale>
      <p:origin x="0" y="-5410"/>
    </p:cViewPr>
  </p:sorterViewPr>
  <p:notesViewPr>
    <p:cSldViewPr snapToGrid="0">
      <p:cViewPr varScale="1">
        <p:scale>
          <a:sx n="72" d="100"/>
          <a:sy n="72" d="100"/>
        </p:scale>
        <p:origin x="294"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9F686D7-C247-4346-A7F3-07C9F01B854C}" type="datetimeFigureOut">
              <a:rPr lang="en-GB" smtClean="0"/>
              <a:t>26/03/2024</a:t>
            </a:fld>
            <a:endParaRPr lang="en-GB" dirty="0"/>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4A176CD-4AFF-4DF7-8424-FD8F703923EB}" type="slidenum">
              <a:rPr lang="en-GB" smtClean="0"/>
              <a:t>‹#›</a:t>
            </a:fld>
            <a:endParaRPr lang="en-GB" dirty="0"/>
          </a:p>
        </p:txBody>
      </p:sp>
    </p:spTree>
    <p:extLst>
      <p:ext uri="{BB962C8B-B14F-4D97-AF65-F5344CB8AC3E}">
        <p14:creationId xmlns:p14="http://schemas.microsoft.com/office/powerpoint/2010/main" val="2114781658"/>
      </p:ext>
    </p:extLst>
  </p:cSld>
  <p:clrMap bg1="lt1" tx1="dk1" bg2="lt2" tx2="dk2" accent1="accent1" accent2="accent2" accent3="accent3" accent4="accent4" accent5="accent5" accent6="accent6" hlink="hlink" folHlink="folHlink"/>
  <p:notesStyle>
    <a:lvl1pPr marL="0" algn="l" defTabSz="1828709" rtl="0" eaLnBrk="1" latinLnBrk="0" hangingPunct="1">
      <a:defRPr sz="24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2</a:t>
            </a:fld>
            <a:endParaRPr lang="en-GB" dirty="0"/>
          </a:p>
        </p:txBody>
      </p:sp>
    </p:spTree>
    <p:extLst>
      <p:ext uri="{BB962C8B-B14F-4D97-AF65-F5344CB8AC3E}">
        <p14:creationId xmlns:p14="http://schemas.microsoft.com/office/powerpoint/2010/main" val="2720096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dirty="0"/>
              <a:t>Ironman and Rugby League World Cup</a:t>
            </a:r>
          </a:p>
        </p:txBody>
      </p:sp>
      <p:sp>
        <p:nvSpPr>
          <p:cNvPr id="4" name="Slide Number Placeholder 3"/>
          <p:cNvSpPr>
            <a:spLocks noGrp="1"/>
          </p:cNvSpPr>
          <p:nvPr>
            <p:ph type="sldNum" sz="quarter" idx="5"/>
          </p:nvPr>
        </p:nvSpPr>
        <p:spPr/>
        <p:txBody>
          <a:bodyPr/>
          <a:lstStyle/>
          <a:p>
            <a:fld id="{14A176CD-4AFF-4DF7-8424-FD8F703923EB}" type="slidenum">
              <a:rPr lang="en-GB" smtClean="0"/>
              <a:t>3</a:t>
            </a:fld>
            <a:endParaRPr lang="en-GB" dirty="0"/>
          </a:p>
        </p:txBody>
      </p:sp>
    </p:spTree>
    <p:extLst>
      <p:ext uri="{BB962C8B-B14F-4D97-AF65-F5344CB8AC3E}">
        <p14:creationId xmlns:p14="http://schemas.microsoft.com/office/powerpoint/2010/main" val="3996434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that the best events aren’t just the biggest ones. </a:t>
            </a:r>
          </a:p>
          <a:p>
            <a:endParaRPr lang="en-GB" dirty="0"/>
          </a:p>
          <a:p>
            <a:r>
              <a:rPr lang="en-GB" dirty="0"/>
              <a:t>What makes events great is a good variety of all different sizes, from international stages to grassroots community activity. </a:t>
            </a:r>
          </a:p>
          <a:p>
            <a:endParaRPr lang="en-GB" dirty="0"/>
          </a:p>
          <a:p>
            <a:r>
              <a:rPr lang="en-GB" dirty="0"/>
              <a:t>We want to encourage more members of our amazing voluntary and community sector to:</a:t>
            </a:r>
          </a:p>
          <a:p>
            <a:endParaRPr lang="en-GB" dirty="0"/>
          </a:p>
          <a:p>
            <a:pPr marL="342900" indent="-342900">
              <a:buFont typeface="Arial" panose="020B0604020202020204" pitchFamily="34" charset="0"/>
              <a:buChar char="•"/>
            </a:pPr>
            <a:r>
              <a:rPr lang="en-GB" dirty="0"/>
              <a:t>host more events;</a:t>
            </a:r>
          </a:p>
          <a:p>
            <a:pPr marL="342900" indent="-342900">
              <a:buFont typeface="Arial" panose="020B0604020202020204" pitchFamily="34" charset="0"/>
              <a:buChar char="•"/>
            </a:pPr>
            <a:r>
              <a:rPr lang="en-GB" dirty="0"/>
              <a:t>develop the events they already host regularly; or </a:t>
            </a:r>
          </a:p>
          <a:p>
            <a:pPr marL="342900" indent="-342900">
              <a:buFont typeface="Arial" panose="020B0604020202020204" pitchFamily="34" charset="0"/>
              <a:buChar char="•"/>
            </a:pPr>
            <a:r>
              <a:rPr lang="en-GB" dirty="0"/>
              <a:t>try hosting an event for the first time. </a:t>
            </a:r>
          </a:p>
          <a:p>
            <a:pPr marL="342900" indent="-342900">
              <a:buFont typeface="Arial" panose="020B0604020202020204" pitchFamily="34" charset="0"/>
              <a:buChar char="•"/>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4</a:t>
            </a:fld>
            <a:endParaRPr lang="en-GB" dirty="0"/>
          </a:p>
        </p:txBody>
      </p:sp>
    </p:spTree>
    <p:extLst>
      <p:ext uri="{BB962C8B-B14F-4D97-AF65-F5344CB8AC3E}">
        <p14:creationId xmlns:p14="http://schemas.microsoft.com/office/powerpoint/2010/main" val="247817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the cost of equipment hire can be a significant barrier to choosing whether to host an event. </a:t>
            </a:r>
          </a:p>
          <a:p>
            <a:endParaRPr lang="en-GB" dirty="0"/>
          </a:p>
          <a:p>
            <a:r>
              <a:rPr lang="en-GB" dirty="0"/>
              <a:t>Last year, we were awarded money from central government under the UK Shared Prosperity Fund. We invested some of this money in purchasing a stock of events infrastructure items. This helps with cutting our costs in holding events, as we don’t have to hire these items every time, we want to host an event. </a:t>
            </a:r>
          </a:p>
          <a:p>
            <a:endParaRPr lang="en-GB" dirty="0"/>
          </a:p>
          <a:p>
            <a:r>
              <a:rPr lang="en-GB" dirty="0"/>
              <a:t>We also want to make these available to our partners in the voluntary and community sector to help them with costs when hosting events. </a:t>
            </a:r>
          </a:p>
          <a:p>
            <a:endParaRPr lang="en-GB" dirty="0"/>
          </a:p>
          <a:p>
            <a:r>
              <a:rPr lang="en-GB" dirty="0"/>
              <a:t>The items we have available include: </a:t>
            </a:r>
          </a:p>
          <a:p>
            <a:endParaRPr lang="en-GB" dirty="0"/>
          </a:p>
          <a:p>
            <a:pPr marL="342900" indent="-342900">
              <a:buFont typeface="Arial" panose="020B0604020202020204" pitchFamily="34" charset="0"/>
              <a:buChar char="•"/>
            </a:pPr>
            <a:r>
              <a:rPr lang="en-GB" dirty="0"/>
              <a:t>Gazebos;</a:t>
            </a:r>
          </a:p>
          <a:p>
            <a:pPr marL="342900" indent="-342900">
              <a:buFont typeface="Arial" panose="020B0604020202020204" pitchFamily="34" charset="0"/>
              <a:buChar char="•"/>
            </a:pPr>
            <a:r>
              <a:rPr lang="en-GB" dirty="0"/>
              <a:t>Parasols;</a:t>
            </a:r>
          </a:p>
          <a:p>
            <a:pPr marL="342900" indent="-342900">
              <a:buFont typeface="Arial" panose="020B0604020202020204" pitchFamily="34" charset="0"/>
              <a:buChar char="•"/>
            </a:pPr>
            <a:r>
              <a:rPr lang="en-GB" dirty="0"/>
              <a:t>Café tables and chairs;</a:t>
            </a:r>
          </a:p>
          <a:p>
            <a:pPr marL="342900" indent="-342900">
              <a:buFont typeface="Arial" panose="020B0604020202020204" pitchFamily="34" charset="0"/>
              <a:buChar char="•"/>
            </a:pPr>
            <a:r>
              <a:rPr lang="en-GB" dirty="0"/>
              <a:t>Trestle tables; and </a:t>
            </a:r>
          </a:p>
          <a:p>
            <a:pPr marL="342900" indent="-342900">
              <a:buFont typeface="Arial" panose="020B0604020202020204" pitchFamily="34" charset="0"/>
              <a:buChar char="•"/>
            </a:pPr>
            <a:r>
              <a:rPr lang="en-GB" dirty="0"/>
              <a:t>Crowd barriers </a:t>
            </a:r>
          </a:p>
          <a:p>
            <a:endParaRPr lang="en-GB" dirty="0"/>
          </a:p>
          <a:p>
            <a:r>
              <a:rPr lang="en-GB" dirty="0"/>
              <a:t>as well as electrical items such as </a:t>
            </a:r>
          </a:p>
          <a:p>
            <a:endParaRPr lang="en-GB" dirty="0"/>
          </a:p>
          <a:p>
            <a:pPr marL="342900" indent="-342900">
              <a:buFont typeface="Arial" panose="020B0604020202020204" pitchFamily="34" charset="0"/>
              <a:buChar char="•"/>
            </a:pPr>
            <a:r>
              <a:rPr lang="en-GB" dirty="0"/>
              <a:t>Microphones</a:t>
            </a:r>
          </a:p>
          <a:p>
            <a:pPr marL="342900" indent="-342900">
              <a:buFont typeface="Arial" panose="020B0604020202020204" pitchFamily="34" charset="0"/>
              <a:buChar char="•"/>
            </a:pPr>
            <a:r>
              <a:rPr lang="en-GB" dirty="0"/>
              <a:t>Portable PA systems; and </a:t>
            </a:r>
          </a:p>
          <a:p>
            <a:pPr marL="342900" indent="-342900">
              <a:buFont typeface="Arial" panose="020B0604020202020204" pitchFamily="34" charset="0"/>
              <a:buChar char="•"/>
            </a:pPr>
            <a:r>
              <a:rPr lang="en-GB" dirty="0"/>
              <a:t>Stage lighting kits. </a:t>
            </a:r>
          </a:p>
        </p:txBody>
      </p:sp>
      <p:sp>
        <p:nvSpPr>
          <p:cNvPr id="4" name="Slide Number Placeholder 3"/>
          <p:cNvSpPr>
            <a:spLocks noGrp="1"/>
          </p:cNvSpPr>
          <p:nvPr>
            <p:ph type="sldNum" sz="quarter" idx="5"/>
          </p:nvPr>
        </p:nvSpPr>
        <p:spPr/>
        <p:txBody>
          <a:bodyPr/>
          <a:lstStyle/>
          <a:p>
            <a:fld id="{14A176CD-4AFF-4DF7-8424-FD8F703923EB}" type="slidenum">
              <a:rPr lang="en-GB" smtClean="0"/>
              <a:t>5</a:t>
            </a:fld>
            <a:endParaRPr lang="en-GB" dirty="0"/>
          </a:p>
        </p:txBody>
      </p:sp>
    </p:spTree>
    <p:extLst>
      <p:ext uri="{BB962C8B-B14F-4D97-AF65-F5344CB8AC3E}">
        <p14:creationId xmlns:p14="http://schemas.microsoft.com/office/powerpoint/2010/main" val="183623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GB" b="0" i="0" dirty="0">
              <a:solidFill>
                <a:srgbClr val="10191C"/>
              </a:solidFill>
              <a:effectLst/>
              <a:latin typeface="Roboto" panose="02000000000000000000" pitchFamily="2" charset="0"/>
            </a:endParaRPr>
          </a:p>
          <a:p>
            <a:pPr marL="342900" indent="-342900" algn="l">
              <a:buFont typeface="Arial" panose="020B0604020202020204" pitchFamily="34" charset="0"/>
              <a:buChar char="•"/>
            </a:pPr>
            <a:r>
              <a:rPr lang="en-GB" b="0" i="0" dirty="0">
                <a:solidFill>
                  <a:srgbClr val="10191C"/>
                </a:solidFill>
                <a:effectLst/>
                <a:latin typeface="Roboto" panose="02000000000000000000" pitchFamily="2" charset="0"/>
              </a:rPr>
              <a:t>The Team will then contact you within five business days regarding the availability of the items you have requested and make arrangements for you to collect them.</a:t>
            </a:r>
          </a:p>
          <a:p>
            <a:pPr marL="342900" indent="-342900" algn="l">
              <a:buFont typeface="Arial" panose="020B0604020202020204" pitchFamily="34" charset="0"/>
              <a:buChar char="•"/>
            </a:pPr>
            <a:r>
              <a:rPr lang="en-GB" b="0" i="0" dirty="0">
                <a:solidFill>
                  <a:srgbClr val="10191C"/>
                </a:solidFill>
                <a:effectLst/>
                <a:latin typeface="Roboto" panose="02000000000000000000" pitchFamily="2" charset="0"/>
              </a:rPr>
              <a:t>Collection can be arranged from 9am – 4pm, Monday to Friday.</a:t>
            </a:r>
          </a:p>
          <a:p>
            <a:pPr marL="342900" indent="-342900" algn="l">
              <a:buFont typeface="Arial" panose="020B0604020202020204" pitchFamily="34" charset="0"/>
              <a:buChar char="•"/>
            </a:pPr>
            <a:r>
              <a:rPr lang="en-GB" b="0" i="0" dirty="0">
                <a:solidFill>
                  <a:srgbClr val="10191C"/>
                </a:solidFill>
                <a:effectLst/>
                <a:latin typeface="Roboto" panose="02000000000000000000" pitchFamily="2" charset="0"/>
              </a:rPr>
              <a:t>You will need to arrange for transport of the items. We can provide measurements of all items to ensure that you can fit them into your vehicle. We also have an electric pump truck available to help move bulky items.</a:t>
            </a:r>
          </a:p>
          <a:p>
            <a:pPr marL="342900" indent="-342900" algn="l">
              <a:buFont typeface="Arial" panose="020B0604020202020204" pitchFamily="34" charset="0"/>
              <a:buChar char="•"/>
            </a:pPr>
            <a:r>
              <a:rPr lang="en-GB" b="0" i="0" dirty="0">
                <a:solidFill>
                  <a:srgbClr val="10191C"/>
                </a:solidFill>
                <a:effectLst/>
                <a:latin typeface="Roboto" panose="02000000000000000000" pitchFamily="2" charset="0"/>
              </a:rPr>
              <a:t>All items are available from the old Beales site on Howell Croft North in Bolton town centre (opposite The Albert Halls and Sports Direct). There is a loading bay directly outside this site where you can park whilst loading.</a:t>
            </a:r>
          </a:p>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6</a:t>
            </a:fld>
            <a:endParaRPr lang="en-GB" dirty="0"/>
          </a:p>
        </p:txBody>
      </p:sp>
    </p:spTree>
    <p:extLst>
      <p:ext uri="{BB962C8B-B14F-4D97-AF65-F5344CB8AC3E}">
        <p14:creationId xmlns:p14="http://schemas.microsoft.com/office/powerpoint/2010/main" val="365726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GB" dirty="0">
                <a:effectLst/>
              </a:rPr>
              <a:t>On our events webpage you will find everything you need to consider when hosting an event – big or small. </a:t>
            </a:r>
          </a:p>
          <a:p>
            <a:pPr marL="0" marR="0" lvl="0" indent="0" algn="l" defTabSz="1828709" rtl="0" eaLnBrk="1" fontAlgn="auto" latinLnBrk="0" hangingPunct="1">
              <a:lnSpc>
                <a:spcPct val="100000"/>
              </a:lnSpc>
              <a:spcBef>
                <a:spcPts val="0"/>
              </a:spcBef>
              <a:spcAft>
                <a:spcPts val="0"/>
              </a:spcAft>
              <a:buClrTx/>
              <a:buSzTx/>
              <a:buFontTx/>
              <a:buNone/>
              <a:tabLst/>
              <a:defRPr/>
            </a:pPr>
            <a:endParaRPr lang="en-GB" dirty="0">
              <a:effectLst/>
            </a:endParaRPr>
          </a:p>
          <a:p>
            <a:pPr marL="0" marR="0" lvl="0" indent="0" algn="l" defTabSz="1828709" rtl="0" eaLnBrk="1" fontAlgn="auto" latinLnBrk="0" hangingPunct="1">
              <a:lnSpc>
                <a:spcPct val="100000"/>
              </a:lnSpc>
              <a:spcBef>
                <a:spcPts val="0"/>
              </a:spcBef>
              <a:spcAft>
                <a:spcPts val="0"/>
              </a:spcAft>
              <a:buClrTx/>
              <a:buSzTx/>
              <a:buFontTx/>
              <a:buNone/>
              <a:tabLst/>
              <a:defRPr/>
            </a:pPr>
            <a:r>
              <a:rPr lang="en-GB" dirty="0">
                <a:effectLst/>
              </a:rPr>
              <a:t>We know that the checklist of everything you have to consider when hosting an event can be daunting – but we don’t want it to put anyone off hosting their event. </a:t>
            </a:r>
          </a:p>
          <a:p>
            <a:pPr marL="0" marR="0" lvl="0" indent="0" algn="l" defTabSz="1828709" rtl="0" eaLnBrk="1" fontAlgn="auto" latinLnBrk="0" hangingPunct="1">
              <a:lnSpc>
                <a:spcPct val="100000"/>
              </a:lnSpc>
              <a:spcBef>
                <a:spcPts val="0"/>
              </a:spcBef>
              <a:spcAft>
                <a:spcPts val="0"/>
              </a:spcAft>
              <a:buClrTx/>
              <a:buSzTx/>
              <a:buFontTx/>
              <a:buNone/>
              <a:tabLst/>
              <a:defRPr/>
            </a:pPr>
            <a:endParaRPr lang="en-GB" dirty="0">
              <a:effectLst/>
            </a:endParaRPr>
          </a:p>
          <a:p>
            <a:pPr marL="0" marR="0" lvl="0" indent="0" algn="l" defTabSz="1828709" rtl="0" eaLnBrk="1" fontAlgn="auto" latinLnBrk="0" hangingPunct="1">
              <a:lnSpc>
                <a:spcPct val="100000"/>
              </a:lnSpc>
              <a:spcBef>
                <a:spcPts val="0"/>
              </a:spcBef>
              <a:spcAft>
                <a:spcPts val="0"/>
              </a:spcAft>
              <a:buClrTx/>
              <a:buSzTx/>
              <a:buFontTx/>
              <a:buNone/>
              <a:tabLst/>
              <a:defRPr/>
            </a:pPr>
            <a:r>
              <a:rPr lang="en-GB" dirty="0">
                <a:effectLst/>
              </a:rPr>
              <a:t>We want to make this information easier to navigate, and we are planning on hosting some joint development sessions with Bolton CVS to get everyone thinking about how events might be able to support the important work you all do. </a:t>
            </a:r>
          </a:p>
          <a:p>
            <a:pPr marL="0" marR="0" lvl="0" indent="0" algn="l" defTabSz="1828709" rtl="0" eaLnBrk="1" fontAlgn="auto" latinLnBrk="0" hangingPunct="1">
              <a:lnSpc>
                <a:spcPct val="100000"/>
              </a:lnSpc>
              <a:spcBef>
                <a:spcPts val="0"/>
              </a:spcBef>
              <a:spcAft>
                <a:spcPts val="0"/>
              </a:spcAft>
              <a:buClrTx/>
              <a:buSzTx/>
              <a:buFontTx/>
              <a:buNone/>
              <a:tabLst/>
              <a:defRPr/>
            </a:pPr>
            <a:endParaRPr lang="en-GB" dirty="0">
              <a:effectLst/>
            </a:endParaRPr>
          </a:p>
          <a:p>
            <a:pPr marL="0" marR="0" lvl="0" indent="0" algn="l" defTabSz="1828709" rtl="0" eaLnBrk="1" fontAlgn="auto" latinLnBrk="0" hangingPunct="1">
              <a:lnSpc>
                <a:spcPct val="100000"/>
              </a:lnSpc>
              <a:spcBef>
                <a:spcPts val="0"/>
              </a:spcBef>
              <a:spcAft>
                <a:spcPts val="0"/>
              </a:spcAft>
              <a:buClrTx/>
              <a:buSzTx/>
              <a:buFontTx/>
              <a:buNone/>
              <a:tabLst/>
              <a:defRPr/>
            </a:pPr>
            <a:r>
              <a:rPr lang="en-GB" dirty="0">
                <a:effectLst/>
              </a:rPr>
              <a:t>This will include all considerations around:</a:t>
            </a:r>
          </a:p>
          <a:p>
            <a:pPr marL="0" marR="0" lvl="0" indent="0" algn="l" defTabSz="1828709" rtl="0" eaLnBrk="1" fontAlgn="auto" latinLnBrk="0" hangingPunct="1">
              <a:lnSpc>
                <a:spcPct val="100000"/>
              </a:lnSpc>
              <a:spcBef>
                <a:spcPts val="0"/>
              </a:spcBef>
              <a:spcAft>
                <a:spcPts val="0"/>
              </a:spcAft>
              <a:buClrTx/>
              <a:buSzTx/>
              <a:buFontTx/>
              <a:buNone/>
              <a:tabLst/>
              <a:defRPr/>
            </a:pPr>
            <a:endParaRPr lang="en-GB" dirty="0">
              <a:effectLst/>
            </a:endParaRPr>
          </a:p>
          <a:p>
            <a:pPr marL="342900" marR="0" lvl="0"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rPr>
              <a:t>Legal compliance and logistics – how to put together an Event Management Plan; </a:t>
            </a:r>
          </a:p>
          <a:p>
            <a:pPr marL="342900" marR="0" lvl="0"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rPr>
              <a:t>Facilities and communication – everything you might need to provide at your event and how you ensure it runs smoothly. </a:t>
            </a:r>
          </a:p>
          <a:p>
            <a:pPr marL="342900" marR="0" lvl="0"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effectLst/>
              </a:rPr>
              <a:t>How you can work with other organisations to generate sponsorship income or offer advertising opportunities as part of your event.</a:t>
            </a:r>
          </a:p>
          <a:p>
            <a:pPr marL="342900" marR="0" lvl="0"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effectLst/>
            </a:endParaRPr>
          </a:p>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ffectLst/>
            </a:endParaRPr>
          </a:p>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ffectLst/>
            </a:endParaRPr>
          </a:p>
          <a:p>
            <a:pPr marL="342900" marR="0" lvl="0"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effectLst/>
            </a:endParaRPr>
          </a:p>
          <a:p>
            <a:pPr marL="342900" marR="0" lvl="0"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effectLst/>
            </a:endParaRPr>
          </a:p>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ffectLst/>
            </a:endParaRPr>
          </a:p>
          <a:p>
            <a:pPr marL="342900" marR="0" lvl="0"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effectLst/>
            </a:endParaRPr>
          </a:p>
          <a:p>
            <a:pPr marL="342900" marR="0" lvl="0" indent="-342900" algn="l" defTabSz="18287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7</a:t>
            </a:fld>
            <a:endParaRPr lang="en-GB" dirty="0"/>
          </a:p>
        </p:txBody>
      </p:sp>
    </p:spTree>
    <p:extLst>
      <p:ext uri="{BB962C8B-B14F-4D97-AF65-F5344CB8AC3E}">
        <p14:creationId xmlns:p14="http://schemas.microsoft.com/office/powerpoint/2010/main" val="1843529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effectLst/>
              </a:rPr>
              <a:t>Together with Bolton CVS, we will jointly be offering these sessions shortly – with the added bonus of hosting them over a lunch time!</a:t>
            </a:r>
          </a:p>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ffectLst/>
            </a:endParaRPr>
          </a:p>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effectLst/>
              </a:rPr>
              <a:t>We know that there are lots </a:t>
            </a:r>
            <a:r>
              <a:rPr lang="en-GB" b="0" i="0" dirty="0">
                <a:solidFill>
                  <a:srgbClr val="10191C"/>
                </a:solidFill>
                <a:effectLst/>
                <a:latin typeface="Roboto" panose="02000000000000000000" pitchFamily="2" charset="0"/>
              </a:rPr>
              <a:t>of creative, community-led and delivered events already held in Bolton – and we know there are maybe other groups who would like to know more about how to host events. </a:t>
            </a:r>
          </a:p>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10191C"/>
              </a:solidFill>
              <a:effectLst/>
              <a:latin typeface="Roboto" panose="02000000000000000000" pitchFamily="2" charset="0"/>
            </a:endParaRPr>
          </a:p>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0191C"/>
                </a:solidFill>
                <a:effectLst/>
                <a:latin typeface="Roboto" panose="02000000000000000000" pitchFamily="2" charset="0"/>
              </a:rPr>
              <a:t>We want to ensure we can support them in the best way possible. </a:t>
            </a:r>
          </a:p>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i="0" dirty="0">
              <a:solidFill>
                <a:srgbClr val="10191C"/>
              </a:solidFill>
              <a:effectLst/>
              <a:latin typeface="Roboto" panose="02000000000000000000" pitchFamily="2" charset="0"/>
            </a:endParaRPr>
          </a:p>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i="0" dirty="0">
                <a:solidFill>
                  <a:srgbClr val="10191C"/>
                </a:solidFill>
                <a:effectLst/>
                <a:latin typeface="Roboto" panose="02000000000000000000" pitchFamily="2" charset="0"/>
              </a:rPr>
              <a:t>Look out for more news on these sessions very soon.</a:t>
            </a:r>
          </a:p>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ffectLst/>
            </a:endParaRPr>
          </a:p>
          <a:p>
            <a:pPr marL="0" marR="0" lvl="0" indent="0" algn="l" defTabSz="1828709"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14A176CD-4AFF-4DF7-8424-FD8F703923EB}" type="slidenum">
              <a:rPr lang="en-GB" smtClean="0"/>
              <a:t>8</a:t>
            </a:fld>
            <a:endParaRPr lang="en-GB" dirty="0"/>
          </a:p>
        </p:txBody>
      </p:sp>
    </p:spTree>
    <p:extLst>
      <p:ext uri="{BB962C8B-B14F-4D97-AF65-F5344CB8AC3E}">
        <p14:creationId xmlns:p14="http://schemas.microsoft.com/office/powerpoint/2010/main" val="379744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49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E7F1-C6AF-4EE6-A208-0E4D29913601}"/>
              </a:ext>
            </a:extLst>
          </p:cNvPr>
          <p:cNvSpPr>
            <a:spLocks noGrp="1"/>
          </p:cNvSpPr>
          <p:nvPr>
            <p:ph type="ctrTitle"/>
          </p:nvPr>
        </p:nvSpPr>
        <p:spPr>
          <a:xfrm>
            <a:off x="3047802" y="2244726"/>
            <a:ext cx="18286810" cy="4775200"/>
          </a:xfrm>
        </p:spPr>
        <p:txBody>
          <a:bodyPr anchor="b"/>
          <a:lstStyle>
            <a:lvl1pPr algn="ctr">
              <a:defRPr sz="11999"/>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7D116F7-394A-459A-8FA0-FA4F5BFE7525}"/>
              </a:ext>
            </a:extLst>
          </p:cNvPr>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GB" dirty="0"/>
          </a:p>
        </p:txBody>
      </p:sp>
    </p:spTree>
    <p:extLst>
      <p:ext uri="{BB962C8B-B14F-4D97-AF65-F5344CB8AC3E}">
        <p14:creationId xmlns:p14="http://schemas.microsoft.com/office/powerpoint/2010/main" val="283833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A911D-F91E-4125-828A-DEDBA6E8C9E4}"/>
              </a:ext>
            </a:extLst>
          </p:cNvPr>
          <p:cNvSpPr>
            <a:spLocks noGrp="1"/>
          </p:cNvSpPr>
          <p:nvPr>
            <p:ph type="title"/>
          </p:nvPr>
        </p:nvSpPr>
        <p:spPr>
          <a:xfrm>
            <a:off x="1431985" y="730251"/>
            <a:ext cx="21274137" cy="2651126"/>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AE59A15-E53C-43EF-9350-961867A734D0}"/>
              </a:ext>
            </a:extLst>
          </p:cNvPr>
          <p:cNvSpPr>
            <a:spLocks noGrp="1"/>
          </p:cNvSpPr>
          <p:nvPr>
            <p:ph idx="1"/>
          </p:nvPr>
        </p:nvSpPr>
        <p:spPr>
          <a:xfrm>
            <a:off x="1587260" y="3651250"/>
            <a:ext cx="21118862" cy="8702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3912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3092-CF9D-4042-83EF-2A20E9192981}"/>
              </a:ext>
            </a:extLst>
          </p:cNvPr>
          <p:cNvSpPr>
            <a:spLocks noGrp="1"/>
          </p:cNvSpPr>
          <p:nvPr>
            <p:ph type="title"/>
          </p:nvPr>
        </p:nvSpPr>
        <p:spPr>
          <a:xfrm>
            <a:off x="1663592" y="1228373"/>
            <a:ext cx="21029831" cy="5705474"/>
          </a:xfrm>
        </p:spPr>
        <p:txBody>
          <a:bodyPr anchor="b"/>
          <a:lstStyle>
            <a:lvl1pPr>
              <a:defRPr sz="11999"/>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FE8E67B-1A63-417B-AB6D-4FAB59DF5E3A}"/>
              </a:ext>
            </a:extLst>
          </p:cNvPr>
          <p:cNvSpPr>
            <a:spLocks noGrp="1"/>
          </p:cNvSpPr>
          <p:nvPr>
            <p:ph type="body" idx="1"/>
          </p:nvPr>
        </p:nvSpPr>
        <p:spPr>
          <a:xfrm>
            <a:off x="1688990" y="693384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83470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34222-6AC1-4D74-A2B7-F7FD3D86A067}"/>
              </a:ext>
            </a:extLst>
          </p:cNvPr>
          <p:cNvSpPr>
            <a:spLocks noGrp="1"/>
          </p:cNvSpPr>
          <p:nvPr>
            <p:ph type="title"/>
          </p:nvPr>
        </p:nvSpPr>
        <p:spPr>
          <a:xfrm>
            <a:off x="1676292" y="820737"/>
            <a:ext cx="17599616" cy="2651126"/>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E8FA100-4CA4-4623-80C8-8DB937A80739}"/>
              </a:ext>
            </a:extLst>
          </p:cNvPr>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CA6402-CC3C-437D-8992-5142AFD2C87D}"/>
              </a:ext>
            </a:extLst>
          </p:cNvPr>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264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7AD9-3DE7-4081-9263-A050F3CEAEAA}"/>
              </a:ext>
            </a:extLst>
          </p:cNvPr>
          <p:cNvSpPr>
            <a:spLocks noGrp="1"/>
          </p:cNvSpPr>
          <p:nvPr>
            <p:ph type="title"/>
          </p:nvPr>
        </p:nvSpPr>
        <p:spPr>
          <a:xfrm>
            <a:off x="724574" y="730251"/>
            <a:ext cx="21984723" cy="2651126"/>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1FE937F-362F-44EC-BE90-2A273EE75935}"/>
              </a:ext>
            </a:extLst>
          </p:cNvPr>
          <p:cNvSpPr>
            <a:spLocks noGrp="1"/>
          </p:cNvSpPr>
          <p:nvPr>
            <p:ph type="body" idx="1"/>
          </p:nvPr>
        </p:nvSpPr>
        <p:spPr>
          <a:xfrm>
            <a:off x="724573" y="3362326"/>
            <a:ext cx="11269798"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a:extLst>
              <a:ext uri="{FF2B5EF4-FFF2-40B4-BE49-F238E27FC236}">
                <a16:creationId xmlns:a16="http://schemas.microsoft.com/office/drawing/2014/main" id="{42D36813-4DF6-4992-9E42-9718A7FBDB0D}"/>
              </a:ext>
            </a:extLst>
          </p:cNvPr>
          <p:cNvSpPr>
            <a:spLocks noGrp="1"/>
          </p:cNvSpPr>
          <p:nvPr>
            <p:ph sz="half" idx="2"/>
          </p:nvPr>
        </p:nvSpPr>
        <p:spPr>
          <a:xfrm>
            <a:off x="724573" y="5010150"/>
            <a:ext cx="11269798"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B10B2D-EBA0-4E24-A1EF-9D7C2A066367}"/>
              </a:ext>
            </a:extLst>
          </p:cNvPr>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a:extLst>
              <a:ext uri="{FF2B5EF4-FFF2-40B4-BE49-F238E27FC236}">
                <a16:creationId xmlns:a16="http://schemas.microsoft.com/office/drawing/2014/main" id="{6694A2D6-E7ED-4921-AEA2-6790A1E3741B}"/>
              </a:ext>
            </a:extLst>
          </p:cNvPr>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0696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752EE-676E-403C-909A-84D9A07772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3BB3AEB-5396-4A1B-A15A-F802C3F1527B}"/>
              </a:ext>
            </a:extLst>
          </p:cNvPr>
          <p:cNvSpPr>
            <a:spLocks noGrp="1"/>
          </p:cNvSpPr>
          <p:nvPr>
            <p:ph type="dt" sz="half" idx="10"/>
          </p:nvPr>
        </p:nvSpPr>
        <p:spPr/>
        <p:txBody>
          <a:bodyPr/>
          <a:lstStyle/>
          <a:p>
            <a:fld id="{0E159436-CAD7-415E-873A-9119D1A17909}" type="datetimeFigureOut">
              <a:rPr lang="en-GB" smtClean="0"/>
              <a:t>26/03/2024</a:t>
            </a:fld>
            <a:endParaRPr lang="en-GB" dirty="0"/>
          </a:p>
        </p:txBody>
      </p:sp>
    </p:spTree>
    <p:extLst>
      <p:ext uri="{BB962C8B-B14F-4D97-AF65-F5344CB8AC3E}">
        <p14:creationId xmlns:p14="http://schemas.microsoft.com/office/powerpoint/2010/main" val="348316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5" Type="http://schemas.openxmlformats.org/officeDocument/2006/relationships/image" Target="../media/image7.png"/><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CB37B2-9118-46FC-BD23-B15BF11A1B0E}"/>
              </a:ext>
            </a:extLst>
          </p:cNvPr>
          <p:cNvSpPr>
            <a:spLocks noGrp="1"/>
          </p:cNvSpPr>
          <p:nvPr>
            <p:ph type="title"/>
          </p:nvPr>
        </p:nvSpPr>
        <p:spPr>
          <a:xfrm>
            <a:off x="5106505" y="730251"/>
            <a:ext cx="17599616" cy="265112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2F6910B-AD30-4292-BB77-1A43DE93E02C}"/>
              </a:ext>
            </a:extLst>
          </p:cNvPr>
          <p:cNvSpPr>
            <a:spLocks noGrp="1"/>
          </p:cNvSpPr>
          <p:nvPr>
            <p:ph type="body" idx="1"/>
          </p:nvPr>
        </p:nvSpPr>
        <p:spPr>
          <a:xfrm>
            <a:off x="655565" y="3651250"/>
            <a:ext cx="22050557"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A713869-DC8B-4B5E-8374-2299D434C360}"/>
              </a:ext>
            </a:extLst>
          </p:cNvPr>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0E159436-CAD7-415E-873A-9119D1A17909}" type="datetimeFigureOut">
              <a:rPr lang="en-GB" smtClean="0"/>
              <a:t>26/03/2024</a:t>
            </a:fld>
            <a:endParaRPr lang="en-GB" dirty="0"/>
          </a:p>
        </p:txBody>
      </p:sp>
      <p:sp>
        <p:nvSpPr>
          <p:cNvPr id="5" name="Footer Placeholder 4">
            <a:extLst>
              <a:ext uri="{FF2B5EF4-FFF2-40B4-BE49-F238E27FC236}">
                <a16:creationId xmlns:a16="http://schemas.microsoft.com/office/drawing/2014/main" id="{381208A4-1F84-4D82-8A1B-5D6B5BAFECCB}"/>
              </a:ext>
            </a:extLst>
          </p:cNvPr>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C35A914-27BA-4BB6-8F05-F0172088DE05}"/>
              </a:ext>
            </a:extLst>
          </p:cNvPr>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3BE1AA7A-3ABB-408E-B5B3-11AAD49DEF5B}" type="slidenum">
              <a:rPr lang="en-GB" smtClean="0"/>
              <a:t>‹#›</a:t>
            </a:fld>
            <a:endParaRPr lang="en-GB" dirty="0"/>
          </a:p>
        </p:txBody>
      </p:sp>
      <p:pic>
        <p:nvPicPr>
          <p:cNvPr id="7" name="Picture 6">
            <a:extLst>
              <a:ext uri="{FF2B5EF4-FFF2-40B4-BE49-F238E27FC236}">
                <a16:creationId xmlns:a16="http://schemas.microsoft.com/office/drawing/2014/main" id="{E8716154-1A27-4154-80D4-AEF6CB04136A}"/>
              </a:ext>
            </a:extLst>
          </p:cNvPr>
          <p:cNvPicPr/>
          <p:nvPr userDrawn="1"/>
        </p:nvPicPr>
        <p:blipFill>
          <a:blip r:embed="rId9">
            <a:alphaModFix amt="16000"/>
            <a:extLst>
              <a:ext uri="{28A0092B-C50C-407E-A947-70E740481C1C}">
                <a14:useLocalDpi xmlns:a14="http://schemas.microsoft.com/office/drawing/2010/main" val="0"/>
              </a:ext>
            </a:extLst>
          </a:blip>
          <a:srcRect/>
          <a:stretch>
            <a:fillRect/>
          </a:stretch>
        </p:blipFill>
        <p:spPr bwMode="auto">
          <a:xfrm>
            <a:off x="-705808" y="282791"/>
            <a:ext cx="6629972" cy="2879510"/>
          </a:xfrm>
          <a:prstGeom prst="rect">
            <a:avLst/>
          </a:prstGeom>
          <a:noFill/>
          <a:ln>
            <a:noFill/>
          </a:ln>
        </p:spPr>
      </p:pic>
      <p:pic>
        <p:nvPicPr>
          <p:cNvPr id="16" name="Picture 15">
            <a:extLst>
              <a:ext uri="{FF2B5EF4-FFF2-40B4-BE49-F238E27FC236}">
                <a16:creationId xmlns:a16="http://schemas.microsoft.com/office/drawing/2014/main" id="{D8E0DC89-A27B-4F66-BE0E-1642DEEE90C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3150300"/>
            <a:ext cx="24382413" cy="10693400"/>
          </a:xfrm>
          <a:prstGeom prst="rect">
            <a:avLst/>
          </a:prstGeom>
        </p:spPr>
      </p:pic>
      <p:pic>
        <p:nvPicPr>
          <p:cNvPr id="8" name="Picture 7" descr="A picture containing child art, art&#10;&#10;Description automatically generated">
            <a:extLst>
              <a:ext uri="{FF2B5EF4-FFF2-40B4-BE49-F238E27FC236}">
                <a16:creationId xmlns:a16="http://schemas.microsoft.com/office/drawing/2014/main" id="{F599D380-232B-38B0-1069-C1A5C4AEC478}"/>
              </a:ext>
            </a:extLst>
          </p:cNvPr>
          <p:cNvPicPr>
            <a:picLocks noChangeAspect="1"/>
          </p:cNvPicPr>
          <p:nvPr userDrawn="1"/>
        </p:nvPicPr>
        <p:blipFill>
          <a:blip r:embed="rId11"/>
          <a:stretch>
            <a:fillRect/>
          </a:stretch>
        </p:blipFill>
        <p:spPr>
          <a:xfrm>
            <a:off x="0" y="153622"/>
            <a:ext cx="24382413" cy="13716000"/>
          </a:xfrm>
          <a:prstGeom prst="rect">
            <a:avLst/>
          </a:prstGeom>
        </p:spPr>
      </p:pic>
      <p:pic>
        <p:nvPicPr>
          <p:cNvPr id="9" name="Picture 8" descr="A close-up of a logo&#10;&#10;Description automatically generated with low confidence">
            <a:extLst>
              <a:ext uri="{FF2B5EF4-FFF2-40B4-BE49-F238E27FC236}">
                <a16:creationId xmlns:a16="http://schemas.microsoft.com/office/drawing/2014/main" id="{01FB7FF7-AF20-CFC2-E072-71FAD0A33AE2}"/>
              </a:ext>
            </a:extLst>
          </p:cNvPr>
          <p:cNvPicPr>
            <a:picLocks noChangeAspect="1"/>
          </p:cNvPicPr>
          <p:nvPr userDrawn="1"/>
        </p:nvPicPr>
        <p:blipFill>
          <a:blip r:embed="rId12"/>
          <a:stretch>
            <a:fillRect/>
          </a:stretch>
        </p:blipFill>
        <p:spPr>
          <a:xfrm>
            <a:off x="21665806" y="377827"/>
            <a:ext cx="2103391" cy="929980"/>
          </a:xfrm>
          <a:prstGeom prst="rect">
            <a:avLst/>
          </a:prstGeom>
        </p:spPr>
      </p:pic>
      <p:pic>
        <p:nvPicPr>
          <p:cNvPr id="10" name="Picture 9">
            <a:extLst>
              <a:ext uri="{FF2B5EF4-FFF2-40B4-BE49-F238E27FC236}">
                <a16:creationId xmlns:a16="http://schemas.microsoft.com/office/drawing/2014/main" id="{25AA2AD0-E83B-55EB-F30D-5CD9112829AE}"/>
              </a:ext>
            </a:extLst>
          </p:cNvPr>
          <p:cNvPicPr>
            <a:picLocks noChangeAspect="1"/>
          </p:cNvPicPr>
          <p:nvPr userDrawn="1"/>
        </p:nvPicPr>
        <p:blipFill>
          <a:blip r:embed="rId13"/>
          <a:stretch>
            <a:fillRect/>
          </a:stretch>
        </p:blipFill>
        <p:spPr>
          <a:xfrm>
            <a:off x="739596" y="409737"/>
            <a:ext cx="5408380" cy="1206485"/>
          </a:xfrm>
          <a:prstGeom prst="rect">
            <a:avLst/>
          </a:prstGeom>
        </p:spPr>
      </p:pic>
      <p:pic>
        <p:nvPicPr>
          <p:cNvPr id="11" name="Picture 10">
            <a:extLst>
              <a:ext uri="{FF2B5EF4-FFF2-40B4-BE49-F238E27FC236}">
                <a16:creationId xmlns:a16="http://schemas.microsoft.com/office/drawing/2014/main" id="{B6C1E114-795B-F943-5EF6-2202A5AFB839}"/>
              </a:ext>
            </a:extLst>
          </p:cNvPr>
          <p:cNvPicPr>
            <a:picLocks noChangeAspect="1"/>
          </p:cNvPicPr>
          <p:nvPr userDrawn="1"/>
        </p:nvPicPr>
        <p:blipFill>
          <a:blip r:embed="rId14"/>
          <a:stretch>
            <a:fillRect/>
          </a:stretch>
        </p:blipFill>
        <p:spPr>
          <a:xfrm>
            <a:off x="21725451" y="1610415"/>
            <a:ext cx="2125667" cy="929980"/>
          </a:xfrm>
          <a:prstGeom prst="rect">
            <a:avLst/>
          </a:prstGeom>
        </p:spPr>
      </p:pic>
      <p:pic>
        <p:nvPicPr>
          <p:cNvPr id="12" name="Picture 11">
            <a:extLst>
              <a:ext uri="{FF2B5EF4-FFF2-40B4-BE49-F238E27FC236}">
                <a16:creationId xmlns:a16="http://schemas.microsoft.com/office/drawing/2014/main" id="{A58AD08A-5421-69FB-7227-14DB28B78689}"/>
              </a:ext>
            </a:extLst>
          </p:cNvPr>
          <p:cNvPicPr>
            <a:picLocks noChangeAspect="1"/>
          </p:cNvPicPr>
          <p:nvPr userDrawn="1"/>
        </p:nvPicPr>
        <p:blipFill>
          <a:blip r:embed="rId15"/>
          <a:stretch>
            <a:fillRect/>
          </a:stretch>
        </p:blipFill>
        <p:spPr>
          <a:xfrm>
            <a:off x="21665806" y="2888990"/>
            <a:ext cx="2427811" cy="792584"/>
          </a:xfrm>
          <a:prstGeom prst="rect">
            <a:avLst/>
          </a:prstGeom>
        </p:spPr>
      </p:pic>
    </p:spTree>
    <p:extLst>
      <p:ext uri="{BB962C8B-B14F-4D97-AF65-F5344CB8AC3E}">
        <p14:creationId xmlns:p14="http://schemas.microsoft.com/office/powerpoint/2010/main" val="3103833049"/>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Lst>
  <p:txStyles>
    <p:titleStyle>
      <a:lvl1pPr algn="l" defTabSz="1828709" rtl="0" eaLnBrk="1" latinLnBrk="0" hangingPunct="1">
        <a:lnSpc>
          <a:spcPct val="90000"/>
        </a:lnSpc>
        <a:spcBef>
          <a:spcPct val="0"/>
        </a:spcBef>
        <a:buNone/>
        <a:defRPr sz="8800" kern="1200">
          <a:solidFill>
            <a:schemeClr val="tx1"/>
          </a:solidFill>
          <a:latin typeface="Helvetica" panose="020B0604020202020204" pitchFamily="34" charset="0"/>
          <a:ea typeface="+mj-ea"/>
          <a:cs typeface="Helvetica" panose="020B060402020202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Arial" panose="020B0604020202020204" pitchFamily="34" charset="0"/>
          <a:ea typeface="+mn-ea"/>
          <a:cs typeface="Arial" panose="020B060402020202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44020-9A4D-3CEC-F0A5-57362907ED41}"/>
              </a:ext>
            </a:extLst>
          </p:cNvPr>
          <p:cNvSpPr>
            <a:spLocks noGrp="1"/>
          </p:cNvSpPr>
          <p:nvPr>
            <p:ph type="ctrTitle"/>
          </p:nvPr>
        </p:nvSpPr>
        <p:spPr>
          <a:xfrm>
            <a:off x="3047801" y="3138199"/>
            <a:ext cx="18286810" cy="7439601"/>
          </a:xfrm>
        </p:spPr>
        <p:txBody>
          <a:bodyPr>
            <a:normAutofit/>
          </a:bodyPr>
          <a:lstStyle/>
          <a:p>
            <a:r>
              <a:rPr lang="en-GB" b="1" dirty="0"/>
              <a:t>Great Events </a:t>
            </a:r>
            <a:br>
              <a:rPr lang="en-GB" b="1" dirty="0"/>
            </a:br>
            <a:r>
              <a:rPr lang="en-GB" b="1" dirty="0"/>
              <a:t>in Bolton</a:t>
            </a:r>
            <a:br>
              <a:rPr lang="en-GB" b="1" dirty="0"/>
            </a:br>
            <a:br>
              <a:rPr lang="en-GB" b="1" dirty="0"/>
            </a:br>
            <a:br>
              <a:rPr lang="en-GB" sz="4400" dirty="0"/>
            </a:br>
            <a:endParaRPr lang="en-GB" sz="4400" dirty="0"/>
          </a:p>
        </p:txBody>
      </p:sp>
    </p:spTree>
    <p:extLst>
      <p:ext uri="{BB962C8B-B14F-4D97-AF65-F5344CB8AC3E}">
        <p14:creationId xmlns:p14="http://schemas.microsoft.com/office/powerpoint/2010/main" val="49869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32C5-A12B-C3D2-505F-2594691DDA89}"/>
              </a:ext>
            </a:extLst>
          </p:cNvPr>
          <p:cNvSpPr>
            <a:spLocks noGrp="1"/>
          </p:cNvSpPr>
          <p:nvPr>
            <p:ph type="title"/>
          </p:nvPr>
        </p:nvSpPr>
        <p:spPr>
          <a:xfrm>
            <a:off x="4071811" y="1932844"/>
            <a:ext cx="15690545" cy="1736821"/>
          </a:xfrm>
        </p:spPr>
        <p:txBody>
          <a:bodyPr/>
          <a:lstStyle/>
          <a:p>
            <a:r>
              <a:rPr lang="en-US" b="1" dirty="0"/>
              <a:t>Introductions</a:t>
            </a:r>
          </a:p>
        </p:txBody>
      </p:sp>
      <p:sp>
        <p:nvSpPr>
          <p:cNvPr id="3" name="Content Placeholder 2">
            <a:extLst>
              <a:ext uri="{FF2B5EF4-FFF2-40B4-BE49-F238E27FC236}">
                <a16:creationId xmlns:a16="http://schemas.microsoft.com/office/drawing/2014/main" id="{41EDB5FC-CFC6-7954-780D-26B2AB521737}"/>
              </a:ext>
            </a:extLst>
          </p:cNvPr>
          <p:cNvSpPr>
            <a:spLocks noGrp="1"/>
          </p:cNvSpPr>
          <p:nvPr>
            <p:ph idx="1"/>
          </p:nvPr>
        </p:nvSpPr>
        <p:spPr>
          <a:xfrm>
            <a:off x="2548647" y="3399699"/>
            <a:ext cx="18736874" cy="8653423"/>
          </a:xfrm>
        </p:spPr>
        <p:txBody>
          <a:bodyPr>
            <a:normAutofit/>
          </a:bodyPr>
          <a:lstStyle/>
          <a:p>
            <a:pPr marL="0" indent="0">
              <a:spcBef>
                <a:spcPts val="1000"/>
              </a:spcBef>
              <a:spcAft>
                <a:spcPts val="300"/>
              </a:spcAft>
              <a:buNone/>
            </a:pPr>
            <a:endParaRPr lang="en-GB" sz="3200" u="sng" dirty="0">
              <a:effectLst/>
              <a:latin typeface="+mn-lt"/>
              <a:ea typeface="Calibri" panose="020F0502020204030204" pitchFamily="34" charset="0"/>
            </a:endParaRPr>
          </a:p>
        </p:txBody>
      </p:sp>
    </p:spTree>
    <p:extLst>
      <p:ext uri="{BB962C8B-B14F-4D97-AF65-F5344CB8AC3E}">
        <p14:creationId xmlns:p14="http://schemas.microsoft.com/office/powerpoint/2010/main" val="2129194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32C5-A12B-C3D2-505F-2594691DDA89}"/>
              </a:ext>
            </a:extLst>
          </p:cNvPr>
          <p:cNvSpPr>
            <a:spLocks noGrp="1"/>
          </p:cNvSpPr>
          <p:nvPr>
            <p:ph type="title"/>
          </p:nvPr>
        </p:nvSpPr>
        <p:spPr>
          <a:xfrm>
            <a:off x="4713407" y="1362074"/>
            <a:ext cx="17599616" cy="2651126"/>
          </a:xfrm>
        </p:spPr>
        <p:txBody>
          <a:bodyPr anchor="ctr">
            <a:normAutofit/>
          </a:bodyPr>
          <a:lstStyle/>
          <a:p>
            <a:r>
              <a:rPr lang="en-US" b="1" dirty="0"/>
              <a:t>Events in Bolton</a:t>
            </a:r>
          </a:p>
        </p:txBody>
      </p:sp>
      <p:pic>
        <p:nvPicPr>
          <p:cNvPr id="5" name="Content Placeholder 4">
            <a:extLst>
              <a:ext uri="{FF2B5EF4-FFF2-40B4-BE49-F238E27FC236}">
                <a16:creationId xmlns:a16="http://schemas.microsoft.com/office/drawing/2014/main" id="{7467B34D-463B-91D7-C3E9-128250FF3833}"/>
              </a:ext>
            </a:extLst>
          </p:cNvPr>
          <p:cNvPicPr>
            <a:picLocks noGrp="1" noChangeAspect="1"/>
          </p:cNvPicPr>
          <p:nvPr>
            <p:ph sz="half" idx="1"/>
          </p:nvPr>
        </p:nvPicPr>
        <p:blipFill rotWithShape="1">
          <a:blip r:embed="rId3"/>
          <a:srcRect l="12024" r="8793" b="1"/>
          <a:stretch/>
        </p:blipFill>
        <p:spPr>
          <a:xfrm>
            <a:off x="1676291" y="3651250"/>
            <a:ext cx="10362526" cy="8702676"/>
          </a:xfrm>
          <a:noFill/>
        </p:spPr>
      </p:pic>
      <p:sp>
        <p:nvSpPr>
          <p:cNvPr id="10" name="Content Placeholder 3">
            <a:extLst>
              <a:ext uri="{FF2B5EF4-FFF2-40B4-BE49-F238E27FC236}">
                <a16:creationId xmlns:a16="http://schemas.microsoft.com/office/drawing/2014/main" id="{D5888314-653F-A4FB-06B5-B475876B0E48}"/>
              </a:ext>
            </a:extLst>
          </p:cNvPr>
          <p:cNvSpPr>
            <a:spLocks noGrp="1"/>
          </p:cNvSpPr>
          <p:nvPr>
            <p:ph sz="half" idx="2"/>
          </p:nvPr>
        </p:nvSpPr>
        <p:spPr>
          <a:xfrm>
            <a:off x="12343597" y="4013200"/>
            <a:ext cx="10362526" cy="7640527"/>
          </a:xfrm>
        </p:spPr>
        <p:txBody>
          <a:bodyPr/>
          <a:lstStyle/>
          <a:p>
            <a:r>
              <a:rPr lang="en-US" dirty="0"/>
              <a:t>Bolton Food &amp; Drink Festival is our biggest event.</a:t>
            </a:r>
          </a:p>
          <a:p>
            <a:r>
              <a:rPr lang="en-US" dirty="0"/>
              <a:t>Ironman UK is an example of a big event organizer hosting their event in Bolton. </a:t>
            </a:r>
          </a:p>
          <a:p>
            <a:r>
              <a:rPr lang="en-US" dirty="0"/>
              <a:t>Bolton Film Festival is homegrown and internationally renowned. </a:t>
            </a:r>
          </a:p>
          <a:p>
            <a:endParaRPr lang="en-US" dirty="0"/>
          </a:p>
        </p:txBody>
      </p:sp>
    </p:spTree>
    <p:extLst>
      <p:ext uri="{BB962C8B-B14F-4D97-AF65-F5344CB8AC3E}">
        <p14:creationId xmlns:p14="http://schemas.microsoft.com/office/powerpoint/2010/main" val="2423224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4D5B283-A4F5-4480-76CD-966EBBA96A83}"/>
              </a:ext>
            </a:extLst>
          </p:cNvPr>
          <p:cNvPicPr>
            <a:picLocks noGrp="1" noChangeAspect="1"/>
          </p:cNvPicPr>
          <p:nvPr>
            <p:ph idx="1"/>
          </p:nvPr>
        </p:nvPicPr>
        <p:blipFill>
          <a:blip r:embed="rId3"/>
          <a:stretch>
            <a:fillRect/>
          </a:stretch>
        </p:blipFill>
        <p:spPr>
          <a:xfrm>
            <a:off x="4939821" y="3183417"/>
            <a:ext cx="6965950" cy="4284663"/>
          </a:xfrm>
        </p:spPr>
      </p:pic>
      <p:pic>
        <p:nvPicPr>
          <p:cNvPr id="13" name="Picture 12">
            <a:extLst>
              <a:ext uri="{FF2B5EF4-FFF2-40B4-BE49-F238E27FC236}">
                <a16:creationId xmlns:a16="http://schemas.microsoft.com/office/drawing/2014/main" id="{80C6E364-B4E4-658B-B701-4BE02DC2C85C}"/>
              </a:ext>
            </a:extLst>
          </p:cNvPr>
          <p:cNvPicPr>
            <a:picLocks noChangeAspect="1"/>
          </p:cNvPicPr>
          <p:nvPr/>
        </p:nvPicPr>
        <p:blipFill>
          <a:blip r:embed="rId4"/>
          <a:stretch>
            <a:fillRect/>
          </a:stretch>
        </p:blipFill>
        <p:spPr>
          <a:xfrm>
            <a:off x="4939821" y="7738433"/>
            <a:ext cx="6965950" cy="4365625"/>
          </a:xfrm>
          <a:prstGeom prst="rect">
            <a:avLst/>
          </a:prstGeom>
        </p:spPr>
      </p:pic>
      <p:pic>
        <p:nvPicPr>
          <p:cNvPr id="9" name="Picture 8">
            <a:extLst>
              <a:ext uri="{FF2B5EF4-FFF2-40B4-BE49-F238E27FC236}">
                <a16:creationId xmlns:a16="http://schemas.microsoft.com/office/drawing/2014/main" id="{328F40A2-E20E-6BA6-A6BA-D1567FDF3670}"/>
              </a:ext>
            </a:extLst>
          </p:cNvPr>
          <p:cNvPicPr>
            <a:picLocks noChangeAspect="1"/>
          </p:cNvPicPr>
          <p:nvPr/>
        </p:nvPicPr>
        <p:blipFill>
          <a:blip r:embed="rId5"/>
          <a:stretch>
            <a:fillRect/>
          </a:stretch>
        </p:blipFill>
        <p:spPr>
          <a:xfrm>
            <a:off x="12069053" y="3183417"/>
            <a:ext cx="7221538" cy="4419600"/>
          </a:xfrm>
          <a:prstGeom prst="rect">
            <a:avLst/>
          </a:prstGeom>
        </p:spPr>
      </p:pic>
      <p:pic>
        <p:nvPicPr>
          <p:cNvPr id="11" name="Picture 10">
            <a:extLst>
              <a:ext uri="{FF2B5EF4-FFF2-40B4-BE49-F238E27FC236}">
                <a16:creationId xmlns:a16="http://schemas.microsoft.com/office/drawing/2014/main" id="{068B6CC3-BAF2-4A7F-C078-3FB0D5D3C506}"/>
              </a:ext>
            </a:extLst>
          </p:cNvPr>
          <p:cNvPicPr>
            <a:picLocks noChangeAspect="1"/>
          </p:cNvPicPr>
          <p:nvPr/>
        </p:nvPicPr>
        <p:blipFill>
          <a:blip r:embed="rId6"/>
          <a:stretch>
            <a:fillRect/>
          </a:stretch>
        </p:blipFill>
        <p:spPr>
          <a:xfrm>
            <a:off x="12069053" y="7874958"/>
            <a:ext cx="7221538" cy="4229100"/>
          </a:xfrm>
          <a:prstGeom prst="rect">
            <a:avLst/>
          </a:prstGeom>
        </p:spPr>
      </p:pic>
      <p:sp>
        <p:nvSpPr>
          <p:cNvPr id="2" name="Title 1">
            <a:extLst>
              <a:ext uri="{FF2B5EF4-FFF2-40B4-BE49-F238E27FC236}">
                <a16:creationId xmlns:a16="http://schemas.microsoft.com/office/drawing/2014/main" id="{CE0332C5-A12B-C3D2-505F-2594691DDA89}"/>
              </a:ext>
            </a:extLst>
          </p:cNvPr>
          <p:cNvSpPr>
            <a:spLocks noGrp="1"/>
          </p:cNvSpPr>
          <p:nvPr>
            <p:ph type="title"/>
          </p:nvPr>
        </p:nvSpPr>
        <p:spPr>
          <a:xfrm>
            <a:off x="3108276" y="1056822"/>
            <a:ext cx="21274137" cy="2651126"/>
          </a:xfrm>
        </p:spPr>
        <p:txBody>
          <a:bodyPr anchor="ctr">
            <a:normAutofit/>
          </a:bodyPr>
          <a:lstStyle/>
          <a:p>
            <a:r>
              <a:rPr lang="en-US" b="1" dirty="0"/>
              <a:t>Events of all types and all sizes</a:t>
            </a:r>
          </a:p>
        </p:txBody>
      </p:sp>
    </p:spTree>
    <p:extLst>
      <p:ext uri="{BB962C8B-B14F-4D97-AF65-F5344CB8AC3E}">
        <p14:creationId xmlns:p14="http://schemas.microsoft.com/office/powerpoint/2010/main" val="174636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31C85E-BADE-0E27-1C92-E472F9C0942A}"/>
              </a:ext>
            </a:extLst>
          </p:cNvPr>
          <p:cNvPicPr>
            <a:picLocks noGrp="1" noChangeAspect="1"/>
          </p:cNvPicPr>
          <p:nvPr>
            <p:ph idx="1"/>
          </p:nvPr>
        </p:nvPicPr>
        <p:blipFill>
          <a:blip r:embed="rId3"/>
          <a:stretch>
            <a:fillRect/>
          </a:stretch>
        </p:blipFill>
        <p:spPr>
          <a:xfrm>
            <a:off x="1207731" y="3737604"/>
            <a:ext cx="9415463" cy="7408863"/>
          </a:xfrm>
        </p:spPr>
      </p:pic>
      <p:pic>
        <p:nvPicPr>
          <p:cNvPr id="7" name="Picture 6">
            <a:extLst>
              <a:ext uri="{FF2B5EF4-FFF2-40B4-BE49-F238E27FC236}">
                <a16:creationId xmlns:a16="http://schemas.microsoft.com/office/drawing/2014/main" id="{49199784-AC6A-D569-1F20-2EF893441757}"/>
              </a:ext>
            </a:extLst>
          </p:cNvPr>
          <p:cNvPicPr>
            <a:picLocks noChangeAspect="1"/>
          </p:cNvPicPr>
          <p:nvPr/>
        </p:nvPicPr>
        <p:blipFill>
          <a:blip r:embed="rId4"/>
          <a:stretch>
            <a:fillRect/>
          </a:stretch>
        </p:blipFill>
        <p:spPr>
          <a:xfrm>
            <a:off x="15613078" y="4238108"/>
            <a:ext cx="8262338" cy="5726793"/>
          </a:xfrm>
          <a:prstGeom prst="rect">
            <a:avLst/>
          </a:prstGeom>
        </p:spPr>
      </p:pic>
      <p:pic>
        <p:nvPicPr>
          <p:cNvPr id="11" name="Picture 10">
            <a:extLst>
              <a:ext uri="{FF2B5EF4-FFF2-40B4-BE49-F238E27FC236}">
                <a16:creationId xmlns:a16="http://schemas.microsoft.com/office/drawing/2014/main" id="{C6772C22-BD50-00EA-34AD-ECB658E54714}"/>
              </a:ext>
            </a:extLst>
          </p:cNvPr>
          <p:cNvPicPr>
            <a:picLocks noChangeAspect="1"/>
          </p:cNvPicPr>
          <p:nvPr/>
        </p:nvPicPr>
        <p:blipFill>
          <a:blip r:embed="rId5"/>
          <a:stretch>
            <a:fillRect/>
          </a:stretch>
        </p:blipFill>
        <p:spPr>
          <a:xfrm>
            <a:off x="10623194" y="7844300"/>
            <a:ext cx="5260975" cy="3690938"/>
          </a:xfrm>
          <a:prstGeom prst="rect">
            <a:avLst/>
          </a:prstGeom>
        </p:spPr>
      </p:pic>
      <p:pic>
        <p:nvPicPr>
          <p:cNvPr id="9" name="Picture 8">
            <a:extLst>
              <a:ext uri="{FF2B5EF4-FFF2-40B4-BE49-F238E27FC236}">
                <a16:creationId xmlns:a16="http://schemas.microsoft.com/office/drawing/2014/main" id="{FF296826-C768-CA8D-0940-F201FCF817A4}"/>
              </a:ext>
            </a:extLst>
          </p:cNvPr>
          <p:cNvPicPr>
            <a:picLocks noChangeAspect="1"/>
          </p:cNvPicPr>
          <p:nvPr/>
        </p:nvPicPr>
        <p:blipFill>
          <a:blip r:embed="rId6"/>
          <a:stretch>
            <a:fillRect/>
          </a:stretch>
        </p:blipFill>
        <p:spPr>
          <a:xfrm>
            <a:off x="11450402" y="3178463"/>
            <a:ext cx="3335468" cy="3923042"/>
          </a:xfrm>
          <a:prstGeom prst="rect">
            <a:avLst/>
          </a:prstGeom>
        </p:spPr>
      </p:pic>
      <p:sp>
        <p:nvSpPr>
          <p:cNvPr id="2" name="Title 1">
            <a:extLst>
              <a:ext uri="{FF2B5EF4-FFF2-40B4-BE49-F238E27FC236}">
                <a16:creationId xmlns:a16="http://schemas.microsoft.com/office/drawing/2014/main" id="{CE0332C5-A12B-C3D2-505F-2594691DDA89}"/>
              </a:ext>
            </a:extLst>
          </p:cNvPr>
          <p:cNvSpPr>
            <a:spLocks noGrp="1"/>
          </p:cNvSpPr>
          <p:nvPr>
            <p:ph type="title"/>
          </p:nvPr>
        </p:nvSpPr>
        <p:spPr>
          <a:xfrm>
            <a:off x="2616613" y="1342208"/>
            <a:ext cx="21274137" cy="2651126"/>
          </a:xfrm>
        </p:spPr>
        <p:txBody>
          <a:bodyPr anchor="ctr">
            <a:normAutofit/>
          </a:bodyPr>
          <a:lstStyle/>
          <a:p>
            <a:r>
              <a:rPr lang="en-US" b="1" dirty="0"/>
              <a:t>Events Infrastructure</a:t>
            </a:r>
          </a:p>
        </p:txBody>
      </p:sp>
    </p:spTree>
    <p:extLst>
      <p:ext uri="{BB962C8B-B14F-4D97-AF65-F5344CB8AC3E}">
        <p14:creationId xmlns:p14="http://schemas.microsoft.com/office/powerpoint/2010/main" val="2940649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32C5-A12B-C3D2-505F-2594691DDA89}"/>
              </a:ext>
            </a:extLst>
          </p:cNvPr>
          <p:cNvSpPr>
            <a:spLocks noGrp="1"/>
          </p:cNvSpPr>
          <p:nvPr>
            <p:ph type="title"/>
          </p:nvPr>
        </p:nvSpPr>
        <p:spPr>
          <a:xfrm>
            <a:off x="3962292" y="1596312"/>
            <a:ext cx="17599616" cy="2651126"/>
          </a:xfrm>
        </p:spPr>
        <p:txBody>
          <a:bodyPr anchor="ctr">
            <a:normAutofit/>
          </a:bodyPr>
          <a:lstStyle/>
          <a:p>
            <a:r>
              <a:rPr lang="en-US" b="1" dirty="0"/>
              <a:t>How to hire</a:t>
            </a:r>
          </a:p>
        </p:txBody>
      </p:sp>
      <p:pic>
        <p:nvPicPr>
          <p:cNvPr id="5" name="Picture 4">
            <a:extLst>
              <a:ext uri="{FF2B5EF4-FFF2-40B4-BE49-F238E27FC236}">
                <a16:creationId xmlns:a16="http://schemas.microsoft.com/office/drawing/2014/main" id="{0107F77C-6A06-E6E9-802D-9E3A353E67A8}"/>
              </a:ext>
            </a:extLst>
          </p:cNvPr>
          <p:cNvPicPr>
            <a:picLocks noChangeAspect="1"/>
          </p:cNvPicPr>
          <p:nvPr/>
        </p:nvPicPr>
        <p:blipFill>
          <a:blip r:embed="rId3"/>
          <a:stretch>
            <a:fillRect/>
          </a:stretch>
        </p:blipFill>
        <p:spPr>
          <a:xfrm>
            <a:off x="1676291" y="4247438"/>
            <a:ext cx="10362526" cy="6269328"/>
          </a:xfrm>
          <a:prstGeom prst="rect">
            <a:avLst/>
          </a:prstGeom>
          <a:noFill/>
        </p:spPr>
      </p:pic>
      <p:sp>
        <p:nvSpPr>
          <p:cNvPr id="3" name="Content Placeholder 2">
            <a:extLst>
              <a:ext uri="{FF2B5EF4-FFF2-40B4-BE49-F238E27FC236}">
                <a16:creationId xmlns:a16="http://schemas.microsoft.com/office/drawing/2014/main" id="{41EDB5FC-CFC6-7954-780D-26B2AB521737}"/>
              </a:ext>
            </a:extLst>
          </p:cNvPr>
          <p:cNvSpPr>
            <a:spLocks noGrp="1"/>
          </p:cNvSpPr>
          <p:nvPr>
            <p:ph sz="half" idx="2"/>
          </p:nvPr>
        </p:nvSpPr>
        <p:spPr>
          <a:xfrm>
            <a:off x="12343596" y="4931228"/>
            <a:ext cx="10362526" cy="7422697"/>
          </a:xfrm>
        </p:spPr>
        <p:txBody>
          <a:bodyPr>
            <a:normAutofit/>
          </a:bodyPr>
          <a:lstStyle/>
          <a:p>
            <a:pPr>
              <a:spcBef>
                <a:spcPts val="1000"/>
              </a:spcBef>
              <a:spcAft>
                <a:spcPts val="300"/>
              </a:spcAft>
            </a:pPr>
            <a:r>
              <a:rPr lang="en-GB" dirty="0">
                <a:effectLst/>
              </a:rPr>
              <a:t>Go to: </a:t>
            </a:r>
            <a:r>
              <a:rPr lang="en-GB" b="1" dirty="0">
                <a:solidFill>
                  <a:srgbClr val="0070C0"/>
                </a:solidFill>
                <a:effectLst/>
              </a:rPr>
              <a:t>bolton.gov.uk/yourevent</a:t>
            </a:r>
          </a:p>
          <a:p>
            <a:pPr>
              <a:spcBef>
                <a:spcPts val="1000"/>
              </a:spcBef>
              <a:spcAft>
                <a:spcPts val="300"/>
              </a:spcAft>
            </a:pPr>
            <a:r>
              <a:rPr lang="en-GB" dirty="0"/>
              <a:t>Check what is available.</a:t>
            </a:r>
          </a:p>
          <a:p>
            <a:pPr>
              <a:spcBef>
                <a:spcPts val="1000"/>
              </a:spcBef>
              <a:spcAft>
                <a:spcPts val="300"/>
              </a:spcAft>
            </a:pPr>
            <a:r>
              <a:rPr lang="en-GB" dirty="0"/>
              <a:t>Reserve the items using our booking form.</a:t>
            </a:r>
          </a:p>
          <a:p>
            <a:pPr marL="0" indent="0">
              <a:spcBef>
                <a:spcPts val="1000"/>
              </a:spcBef>
              <a:spcAft>
                <a:spcPts val="300"/>
              </a:spcAft>
              <a:buNone/>
            </a:pPr>
            <a:endParaRPr lang="en-GB" dirty="0"/>
          </a:p>
        </p:txBody>
      </p:sp>
    </p:spTree>
    <p:extLst>
      <p:ext uri="{BB962C8B-B14F-4D97-AF65-F5344CB8AC3E}">
        <p14:creationId xmlns:p14="http://schemas.microsoft.com/office/powerpoint/2010/main" val="224700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32C5-A12B-C3D2-505F-2594691DDA89}"/>
              </a:ext>
            </a:extLst>
          </p:cNvPr>
          <p:cNvSpPr>
            <a:spLocks noGrp="1"/>
          </p:cNvSpPr>
          <p:nvPr>
            <p:ph type="title"/>
          </p:nvPr>
        </p:nvSpPr>
        <p:spPr>
          <a:xfrm>
            <a:off x="3546689" y="2220685"/>
            <a:ext cx="16112911" cy="1736821"/>
          </a:xfrm>
        </p:spPr>
        <p:txBody>
          <a:bodyPr/>
          <a:lstStyle/>
          <a:p>
            <a:r>
              <a:rPr lang="en-US" b="1" dirty="0"/>
              <a:t>Advice &amp; guidance</a:t>
            </a:r>
          </a:p>
        </p:txBody>
      </p:sp>
      <p:sp>
        <p:nvSpPr>
          <p:cNvPr id="3" name="Content Placeholder 2">
            <a:extLst>
              <a:ext uri="{FF2B5EF4-FFF2-40B4-BE49-F238E27FC236}">
                <a16:creationId xmlns:a16="http://schemas.microsoft.com/office/drawing/2014/main" id="{41EDB5FC-CFC6-7954-780D-26B2AB521737}"/>
              </a:ext>
            </a:extLst>
          </p:cNvPr>
          <p:cNvSpPr>
            <a:spLocks noGrp="1"/>
          </p:cNvSpPr>
          <p:nvPr>
            <p:ph idx="1"/>
          </p:nvPr>
        </p:nvSpPr>
        <p:spPr>
          <a:xfrm>
            <a:off x="2822769" y="4575357"/>
            <a:ext cx="18736874" cy="6919958"/>
          </a:xfrm>
        </p:spPr>
        <p:txBody>
          <a:bodyPr>
            <a:normAutofit/>
          </a:bodyPr>
          <a:lstStyle/>
          <a:p>
            <a:pPr>
              <a:spcBef>
                <a:spcPts val="1000"/>
              </a:spcBef>
              <a:spcAft>
                <a:spcPts val="300"/>
              </a:spcAft>
            </a:pPr>
            <a:r>
              <a:rPr lang="en-GB" dirty="0">
                <a:ea typeface="Calibri" panose="020F0502020204030204" pitchFamily="34" charset="0"/>
              </a:rPr>
              <a:t>We also publish advice and guidance about hosting events on </a:t>
            </a:r>
            <a:r>
              <a:rPr lang="en-GB" b="1" dirty="0">
                <a:solidFill>
                  <a:srgbClr val="0070C0"/>
                </a:solidFill>
                <a:effectLst/>
              </a:rPr>
              <a:t>bolton.gov.uk/yourevent</a:t>
            </a:r>
            <a:r>
              <a:rPr lang="en-GB" dirty="0">
                <a:effectLst/>
              </a:rPr>
              <a:t>.</a:t>
            </a:r>
          </a:p>
          <a:p>
            <a:pPr>
              <a:spcBef>
                <a:spcPts val="1000"/>
              </a:spcBef>
              <a:spcAft>
                <a:spcPts val="300"/>
              </a:spcAft>
            </a:pPr>
            <a:r>
              <a:rPr lang="en-GB" dirty="0"/>
              <a:t>Compliance and logistics. </a:t>
            </a:r>
          </a:p>
          <a:p>
            <a:pPr>
              <a:spcBef>
                <a:spcPts val="1000"/>
              </a:spcBef>
              <a:spcAft>
                <a:spcPts val="300"/>
              </a:spcAft>
            </a:pPr>
            <a:r>
              <a:rPr lang="en-GB" dirty="0"/>
              <a:t>Facilities and communication. </a:t>
            </a:r>
          </a:p>
          <a:p>
            <a:pPr>
              <a:spcBef>
                <a:spcPts val="1000"/>
              </a:spcBef>
              <a:spcAft>
                <a:spcPts val="300"/>
              </a:spcAft>
            </a:pPr>
            <a:r>
              <a:rPr lang="en-GB" dirty="0"/>
              <a:t>Sponsorship and marketing. </a:t>
            </a:r>
          </a:p>
          <a:p>
            <a:pPr>
              <a:spcBef>
                <a:spcPts val="1000"/>
              </a:spcBef>
              <a:spcAft>
                <a:spcPts val="300"/>
              </a:spcAft>
            </a:pPr>
            <a:endParaRPr lang="en-GB" dirty="0">
              <a:effectLst/>
            </a:endParaRPr>
          </a:p>
          <a:p>
            <a:pPr>
              <a:spcBef>
                <a:spcPts val="1000"/>
              </a:spcBef>
              <a:spcAft>
                <a:spcPts val="300"/>
              </a:spcAft>
            </a:pPr>
            <a:endParaRPr lang="en-GB" dirty="0">
              <a:effectLst/>
              <a:ea typeface="Calibri" panose="020F0502020204030204" pitchFamily="34" charset="0"/>
            </a:endParaRPr>
          </a:p>
        </p:txBody>
      </p:sp>
    </p:spTree>
    <p:extLst>
      <p:ext uri="{BB962C8B-B14F-4D97-AF65-F5344CB8AC3E}">
        <p14:creationId xmlns:p14="http://schemas.microsoft.com/office/powerpoint/2010/main" val="1998290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32C5-A12B-C3D2-505F-2594691DDA89}"/>
              </a:ext>
            </a:extLst>
          </p:cNvPr>
          <p:cNvSpPr>
            <a:spLocks noGrp="1"/>
          </p:cNvSpPr>
          <p:nvPr>
            <p:ph type="title"/>
          </p:nvPr>
        </p:nvSpPr>
        <p:spPr>
          <a:xfrm>
            <a:off x="3514032" y="2220685"/>
            <a:ext cx="14643339" cy="1736821"/>
          </a:xfrm>
        </p:spPr>
        <p:txBody>
          <a:bodyPr/>
          <a:lstStyle/>
          <a:p>
            <a:r>
              <a:rPr lang="en-US" b="1" dirty="0"/>
              <a:t>Advice &amp; guidance</a:t>
            </a:r>
          </a:p>
        </p:txBody>
      </p:sp>
      <p:sp>
        <p:nvSpPr>
          <p:cNvPr id="3" name="Content Placeholder 2">
            <a:extLst>
              <a:ext uri="{FF2B5EF4-FFF2-40B4-BE49-F238E27FC236}">
                <a16:creationId xmlns:a16="http://schemas.microsoft.com/office/drawing/2014/main" id="{41EDB5FC-CFC6-7954-780D-26B2AB521737}"/>
              </a:ext>
            </a:extLst>
          </p:cNvPr>
          <p:cNvSpPr>
            <a:spLocks noGrp="1"/>
          </p:cNvSpPr>
          <p:nvPr>
            <p:ph idx="1"/>
          </p:nvPr>
        </p:nvSpPr>
        <p:spPr>
          <a:xfrm>
            <a:off x="2822769" y="4575357"/>
            <a:ext cx="18736874" cy="6919958"/>
          </a:xfrm>
        </p:spPr>
        <p:txBody>
          <a:bodyPr>
            <a:normAutofit/>
          </a:bodyPr>
          <a:lstStyle/>
          <a:p>
            <a:pPr>
              <a:spcBef>
                <a:spcPts val="1000"/>
              </a:spcBef>
              <a:spcAft>
                <a:spcPts val="300"/>
              </a:spcAft>
            </a:pPr>
            <a:r>
              <a:rPr lang="en-GB" dirty="0">
                <a:ea typeface="Calibri" panose="020F0502020204030204" pitchFamily="34" charset="0"/>
              </a:rPr>
              <a:t>Event Design and Development Sessions. </a:t>
            </a:r>
          </a:p>
          <a:p>
            <a:pPr>
              <a:spcBef>
                <a:spcPts val="1000"/>
              </a:spcBef>
              <a:spcAft>
                <a:spcPts val="300"/>
              </a:spcAft>
            </a:pPr>
            <a:r>
              <a:rPr lang="en-GB" dirty="0"/>
              <a:t>To be held jointly with Bolton CVS. </a:t>
            </a:r>
          </a:p>
          <a:p>
            <a:pPr>
              <a:spcBef>
                <a:spcPts val="1000"/>
              </a:spcBef>
              <a:spcAft>
                <a:spcPts val="300"/>
              </a:spcAft>
            </a:pPr>
            <a:r>
              <a:rPr lang="en-GB" dirty="0"/>
              <a:t>Support the creativity of our amazing voluntary and community sector.</a:t>
            </a:r>
          </a:p>
          <a:p>
            <a:pPr>
              <a:spcBef>
                <a:spcPts val="1000"/>
              </a:spcBef>
              <a:spcAft>
                <a:spcPts val="300"/>
              </a:spcAft>
            </a:pPr>
            <a:endParaRPr lang="en-GB" dirty="0">
              <a:effectLst/>
            </a:endParaRPr>
          </a:p>
          <a:p>
            <a:pPr>
              <a:spcBef>
                <a:spcPts val="1000"/>
              </a:spcBef>
              <a:spcAft>
                <a:spcPts val="300"/>
              </a:spcAft>
            </a:pPr>
            <a:endParaRPr lang="en-GB" dirty="0">
              <a:effectLst/>
              <a:ea typeface="Calibri" panose="020F0502020204030204" pitchFamily="34" charset="0"/>
            </a:endParaRPr>
          </a:p>
        </p:txBody>
      </p:sp>
    </p:spTree>
    <p:extLst>
      <p:ext uri="{BB962C8B-B14F-4D97-AF65-F5344CB8AC3E}">
        <p14:creationId xmlns:p14="http://schemas.microsoft.com/office/powerpoint/2010/main" val="694360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lton Council Powerpoint Template" id="{D5C6B411-6EE3-4166-AFDB-D3DC7429A57F}" vid="{3D7CECDB-2CFE-4131-93AD-1CB9AFCF30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oject xmlns="23a8b820-2bbd-4b1e-a96d-2fcc8b3c1fd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1010F24BC50C4DABFE71A537876BBA" ma:contentTypeVersion="5" ma:contentTypeDescription="Create a new document." ma:contentTypeScope="" ma:versionID="14bcbb39169c8605dcf89c61fc805f0a">
  <xsd:schema xmlns:xsd="http://www.w3.org/2001/XMLSchema" xmlns:xs="http://www.w3.org/2001/XMLSchema" xmlns:p="http://schemas.microsoft.com/office/2006/metadata/properties" xmlns:ns2="55433d74-9f9c-445f-82dd-4dc470c6a31a" xmlns:ns3="23a8b820-2bbd-4b1e-a96d-2fcc8b3c1fd1" targetNamespace="http://schemas.microsoft.com/office/2006/metadata/properties" ma:root="true" ma:fieldsID="22e642ebaacc3cb781875cef288b863a" ns2:_="" ns3:_="">
    <xsd:import namespace="55433d74-9f9c-445f-82dd-4dc470c6a31a"/>
    <xsd:import namespace="23a8b820-2bbd-4b1e-a96d-2fcc8b3c1f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33d74-9f9c-445f-82dd-4dc470c6a3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a8b820-2bbd-4b1e-a96d-2fcc8b3c1f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Project" ma:index="12" nillable="true" ma:displayName="Project" ma:internalName="Project">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0C4D72-2C25-4EEC-85B6-80A6F383571F}">
  <ds:schemaRefs>
    <ds:schemaRef ds:uri="http://schemas.microsoft.com/sharepoint/v3/contenttype/forms"/>
  </ds:schemaRefs>
</ds:datastoreItem>
</file>

<file path=customXml/itemProps2.xml><?xml version="1.0" encoding="utf-8"?>
<ds:datastoreItem xmlns:ds="http://schemas.openxmlformats.org/officeDocument/2006/customXml" ds:itemID="{749A63B3-A693-4EEF-88AE-F693D0ABC4A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23a8b820-2bbd-4b1e-a96d-2fcc8b3c1fd1"/>
    <ds:schemaRef ds:uri="http://purl.org/dc/terms/"/>
    <ds:schemaRef ds:uri="http://schemas.openxmlformats.org/package/2006/metadata/core-properties"/>
    <ds:schemaRef ds:uri="55433d74-9f9c-445f-82dd-4dc470c6a31a"/>
    <ds:schemaRef ds:uri="http://www.w3.org/XML/1998/namespace"/>
    <ds:schemaRef ds:uri="http://purl.org/dc/dcmitype/"/>
  </ds:schemaRefs>
</ds:datastoreItem>
</file>

<file path=customXml/itemProps3.xml><?xml version="1.0" encoding="utf-8"?>
<ds:datastoreItem xmlns:ds="http://schemas.openxmlformats.org/officeDocument/2006/customXml" ds:itemID="{E56D7F3E-4650-47F9-A0B4-C53C0FD7E2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433d74-9f9c-445f-82dd-4dc470c6a31a"/>
    <ds:schemaRef ds:uri="23a8b820-2bbd-4b1e-a96d-2fcc8b3c1f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1274</TotalTime>
  <Words>743</Words>
  <Application>Microsoft Office PowerPoint</Application>
  <PresentationFormat>Custom</PresentationFormat>
  <Paragraphs>88</Paragraphs>
  <Slides>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Helvetica</vt:lpstr>
      <vt:lpstr>Roboto</vt:lpstr>
      <vt:lpstr>Office Theme</vt:lpstr>
      <vt:lpstr>Great Events  in Bolton   </vt:lpstr>
      <vt:lpstr>Introductions</vt:lpstr>
      <vt:lpstr>Events in Bolton</vt:lpstr>
      <vt:lpstr>Events of all types and all sizes</vt:lpstr>
      <vt:lpstr>Events Infrastructure</vt:lpstr>
      <vt:lpstr>How to hire</vt:lpstr>
      <vt:lpstr>Advice &amp; guidance</vt:lpstr>
      <vt:lpstr>Advice &amp; guidance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Templates - Powerpoint Template</dc:title>
  <dc:creator>Corbett, Lisa</dc:creator>
  <cp:lastModifiedBy>Sophie Hilton</cp:lastModifiedBy>
  <cp:revision>45</cp:revision>
  <cp:lastPrinted>2023-09-05T06:16:55Z</cp:lastPrinted>
  <dcterms:created xsi:type="dcterms:W3CDTF">2020-10-08T16:42:40Z</dcterms:created>
  <dcterms:modified xsi:type="dcterms:W3CDTF">2024-03-26T15:29:51Z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opic">
    <vt:lpwstr>70;#Tools and Resources|f30e2b60-4437-4e21-b1c1-9f0fce0863ca</vt:lpwstr>
  </property>
  <property fmtid="{D5CDD505-2E9C-101B-9397-08002B2CF9AE}" pid="3" name="ContentTypeId">
    <vt:lpwstr>0x010100B61010F24BC50C4DABFE71A537876BBA</vt:lpwstr>
  </property>
  <property fmtid="{D5CDD505-2E9C-101B-9397-08002B2CF9AE}" pid="4" name="Function">
    <vt:lpwstr>18;#Chief Executives|bb6b8f83-dd38-45b8-8d07-5ac9885c472b</vt:lpwstr>
  </property>
  <property fmtid="{D5CDD505-2E9C-101B-9397-08002B2CF9AE}" pid="5" name="Bolton Document Type">
    <vt:lpwstr>95;#Templates|db1bba78-799d-4873-a494-686ebe9dc4a8</vt:lpwstr>
  </property>
</Properties>
</file>